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Quattrocento Sans"/>
      <p:regular r:id="rId25"/>
      <p:bold r:id="rId26"/>
      <p:italic r:id="rId27"/>
      <p:boldItalic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0">
          <p15:clr>
            <a:srgbClr val="A4A3A4"/>
          </p15:clr>
        </p15:guide>
        <p15:guide id="2" orient="horz" pos="144">
          <p15:clr>
            <a:srgbClr val="A4A3A4"/>
          </p15:clr>
        </p15:guide>
        <p15:guide id="3" orient="horz" pos="4104">
          <p15:clr>
            <a:srgbClr val="A4A3A4"/>
          </p15:clr>
        </p15:guide>
        <p15:guide id="4" pos="7440">
          <p15:clr>
            <a:srgbClr val="A4A3A4"/>
          </p15:clr>
        </p15:guide>
        <p15:guide id="5" orient="horz" pos="1512">
          <p15:clr>
            <a:srgbClr val="A4A3A4"/>
          </p15:clr>
        </p15:guide>
        <p15:guide id="6" orient="horz" pos="2376">
          <p15:clr>
            <a:srgbClr val="A4A3A4"/>
          </p15:clr>
        </p15:guide>
        <p15:guide id="7" pos="4824">
          <p15:clr>
            <a:srgbClr val="A4A3A4"/>
          </p15:clr>
        </p15:guide>
        <p15:guide id="8" pos="2016">
          <p15:clr>
            <a:srgbClr val="A4A3A4"/>
          </p15:clr>
        </p15:guide>
        <p15:guide id="9" orient="horz" pos="1680">
          <p15:clr>
            <a:srgbClr val="A4A3A4"/>
          </p15:clr>
        </p15:guide>
        <p15:guide id="10" orient="horz" pos="1008">
          <p15:clr>
            <a:srgbClr val="A4A3A4"/>
          </p15:clr>
        </p15:guide>
        <p15:guide id="11" pos="408">
          <p15:clr>
            <a:srgbClr val="A4A3A4"/>
          </p15:clr>
        </p15:guide>
        <p15:guide id="12" orient="horz" pos="792">
          <p15:clr>
            <a:srgbClr val="A4A3A4"/>
          </p15:clr>
        </p15:guide>
        <p15:guide id="13" orient="horz" pos="2760">
          <p15:clr>
            <a:srgbClr val="A4A3A4"/>
          </p15:clr>
        </p15:guide>
        <p15:guide id="14" orient="horz" pos="3024">
          <p15:clr>
            <a:srgbClr val="A4A3A4"/>
          </p15:clr>
        </p15:guide>
        <p15:guide id="15" pos="3840">
          <p15:clr>
            <a:srgbClr val="A4A3A4"/>
          </p15:clr>
        </p15:guide>
        <p15:guide id="16" orient="horz" pos="22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0"/>
        <p:guide pos="144" orient="horz"/>
        <p:guide pos="4104" orient="horz"/>
        <p:guide pos="7440"/>
        <p:guide pos="1512" orient="horz"/>
        <p:guide pos="2376" orient="horz"/>
        <p:guide pos="4824"/>
        <p:guide pos="2016"/>
        <p:guide pos="1680" orient="horz"/>
        <p:guide pos="1008" orient="horz"/>
        <p:guide pos="408"/>
        <p:guide pos="792" orient="horz"/>
        <p:guide pos="2760" orient="horz"/>
        <p:guide pos="3024" orient="horz"/>
        <p:guide pos="3840"/>
        <p:guide pos="228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9c98fda75_3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9c98fda75_3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49c98fda75_3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64982794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64982794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464982794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64b5f29b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64b5f29b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464b5f29b3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64b5f29b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64b5f29b3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464b5f29b3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9c98fda75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9c98fda75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49c98fda75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9c98fda7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9c98fda75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49c98fda75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9c98fda75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9c98fda75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49c98fda75_3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c98fda75_3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9c98fda75_3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49c98fda75_3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9c98fda75_3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9c98fda75_3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49c98fda75_3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9pPr>
          </a:lstStyle>
          <a:p/>
        </p:txBody>
      </p:sp>
      <p:sp>
        <p:nvSpPr>
          <p:cNvPr id="75" name="Google Shape;75;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58" name="Shape 58"/>
        <p:cNvGrpSpPr/>
        <p:nvPr/>
      </p:nvGrpSpPr>
      <p:grpSpPr>
        <a:xfrm>
          <a:off x="0" y="0"/>
          <a:ext cx="0" cy="0"/>
          <a:chOff x="0" y="0"/>
          <a:chExt cx="0" cy="0"/>
        </a:xfrm>
      </p:grpSpPr>
      <p:sp>
        <p:nvSpPr>
          <p:cNvPr id="59" name="Google Shape;59;p9"/>
          <p:cNvSpPr/>
          <p:nvPr>
            <p:ph idx="2" type="pic"/>
          </p:nvPr>
        </p:nvSpPr>
        <p:spPr>
          <a:xfrm>
            <a:off x="4689139" y="2491272"/>
            <a:ext cx="2807036" cy="280462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0" name="Google Shape;6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p:nvPr>
            <p:ph idx="3" type="pic"/>
          </p:nvPr>
        </p:nvSpPr>
        <p:spPr>
          <a:xfrm>
            <a:off x="1125882" y="2491272"/>
            <a:ext cx="2807036" cy="280462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4" name="Google Shape;64;p9"/>
          <p:cNvSpPr/>
          <p:nvPr>
            <p:ph idx="4" type="pic"/>
          </p:nvPr>
        </p:nvSpPr>
        <p:spPr>
          <a:xfrm>
            <a:off x="8252396" y="2491272"/>
            <a:ext cx="2807036" cy="280462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hyperlink" Target="https://24slides.com/?utm_campaign=mp&amp;utm_medium=ppt&amp;utm_source=pptlink&amp;utm_content=&amp;utm_term=" TargetMode="External"/><Relationship Id="rId5" Type="http://schemas.openxmlformats.org/officeDocument/2006/relationships/image" Target="../media/image21.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27.png"/><Relationship Id="rId8"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descr="A black and white photo of a city&#10;&#10;Description automatically generated" id="95" name="Google Shape;95;p14"/>
          <p:cNvPicPr preferRelativeResize="0"/>
          <p:nvPr/>
        </p:nvPicPr>
        <p:blipFill rotWithShape="1">
          <a:blip r:embed="rId3">
            <a:alphaModFix/>
          </a:blip>
          <a:srcRect b="0" l="0" r="0" t="0"/>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96" name="Google Shape;96;p14"/>
          <p:cNvSpPr/>
          <p:nvPr/>
        </p:nvSpPr>
        <p:spPr>
          <a:xfrm>
            <a:off x="-52029" y="39329"/>
            <a:ext cx="12192000" cy="6858000"/>
          </a:xfrm>
          <a:prstGeom prst="rect">
            <a:avLst/>
          </a:prstGeom>
          <a:gradFill>
            <a:gsLst>
              <a:gs pos="0">
                <a:srgbClr val="1F2229">
                  <a:alpha val="91764"/>
                </a:srgbClr>
              </a:gs>
              <a:gs pos="20000">
                <a:srgbClr val="1F2229">
                  <a:alpha val="91764"/>
                </a:srgbClr>
              </a:gs>
              <a:gs pos="100000">
                <a:srgbClr val="1F2229">
                  <a:alpha val="6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97" name="Google Shape;97;p14"/>
          <p:cNvSpPr txBox="1"/>
          <p:nvPr/>
        </p:nvSpPr>
        <p:spPr>
          <a:xfrm>
            <a:off x="3378651" y="3444075"/>
            <a:ext cx="5045700" cy="677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i="0" lang="en-US" sz="4400" u="none" cap="none" strike="noStrike">
                <a:solidFill>
                  <a:schemeClr val="lt1"/>
                </a:solidFill>
                <a:latin typeface="Century Gothic"/>
                <a:ea typeface="Century Gothic"/>
                <a:cs typeface="Century Gothic"/>
                <a:sym typeface="Century Gothic"/>
              </a:rPr>
              <a:t>Big Data </a:t>
            </a:r>
            <a:r>
              <a:rPr b="1" lang="en-US" sz="4400">
                <a:solidFill>
                  <a:schemeClr val="lt1"/>
                </a:solidFill>
                <a:latin typeface="Century Gothic"/>
                <a:ea typeface="Century Gothic"/>
                <a:cs typeface="Century Gothic"/>
                <a:sym typeface="Century Gothic"/>
              </a:rPr>
              <a:t>S</a:t>
            </a:r>
            <a:r>
              <a:rPr b="1" i="0" lang="en-US" sz="4400" u="none" cap="none" strike="noStrike">
                <a:solidFill>
                  <a:schemeClr val="lt1"/>
                </a:solidFill>
                <a:latin typeface="Century Gothic"/>
                <a:ea typeface="Century Gothic"/>
                <a:cs typeface="Century Gothic"/>
                <a:sym typeface="Century Gothic"/>
              </a:rPr>
              <a:t>trategy</a:t>
            </a:r>
            <a:endParaRPr/>
          </a:p>
        </p:txBody>
      </p:sp>
      <p:sp>
        <p:nvSpPr>
          <p:cNvPr id="98" name="Google Shape;98;p14"/>
          <p:cNvSpPr/>
          <p:nvPr/>
        </p:nvSpPr>
        <p:spPr>
          <a:xfrm>
            <a:off x="5657640" y="2479683"/>
            <a:ext cx="876722" cy="87672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99" name="Google Shape;99;p14"/>
          <p:cNvSpPr/>
          <p:nvPr/>
        </p:nvSpPr>
        <p:spPr>
          <a:xfrm>
            <a:off x="6043971" y="2565407"/>
            <a:ext cx="705274" cy="705272"/>
          </a:xfrm>
          <a:prstGeom prst="ellipse">
            <a:avLst/>
          </a:prstGeom>
          <a:solidFill>
            <a:srgbClr val="43CD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0" name="Google Shape;100;p14"/>
          <p:cNvSpPr/>
          <p:nvPr/>
        </p:nvSpPr>
        <p:spPr>
          <a:xfrm>
            <a:off x="5442756" y="2565407"/>
            <a:ext cx="705274" cy="705272"/>
          </a:xfrm>
          <a:prstGeom prst="ellipse">
            <a:avLst/>
          </a:prstGeom>
          <a:solidFill>
            <a:srgbClr val="43CD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1" name="Google Shape;101;p14"/>
          <p:cNvSpPr txBox="1"/>
          <p:nvPr/>
        </p:nvSpPr>
        <p:spPr>
          <a:xfrm>
            <a:off x="4625170" y="4612431"/>
            <a:ext cx="312264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chemeClr val="lt1"/>
                </a:solidFill>
                <a:latin typeface="Century Gothic"/>
                <a:ea typeface="Century Gothic"/>
                <a:cs typeface="Century Gothic"/>
                <a:sym typeface="Century Gothic"/>
              </a:rPr>
              <a:t>Yelp</a:t>
            </a:r>
            <a:r>
              <a:rPr b="1" i="0" lang="en-US" sz="3200" u="none" cap="none" strike="noStrike">
                <a:solidFill>
                  <a:schemeClr val="lt1"/>
                </a:solidFill>
                <a:latin typeface="Quattrocento Sans"/>
                <a:ea typeface="Quattrocento Sans"/>
                <a:cs typeface="Quattrocento Sans"/>
                <a:sym typeface="Quattrocento Sans"/>
              </a:rPr>
              <a:t> </a:t>
            </a:r>
            <a:r>
              <a:rPr b="1" i="0" lang="en-US" sz="3200" u="none" cap="none" strike="noStrike">
                <a:solidFill>
                  <a:schemeClr val="lt1"/>
                </a:solidFill>
                <a:latin typeface="Century Gothic"/>
                <a:ea typeface="Century Gothic"/>
                <a:cs typeface="Century Gothic"/>
                <a:sym typeface="Century Gothic"/>
              </a:rPr>
              <a:t>review</a:t>
            </a:r>
            <a:endParaRPr/>
          </a:p>
        </p:txBody>
      </p:sp>
      <p:sp>
        <p:nvSpPr>
          <p:cNvPr id="102" name="Google Shape;102;p14"/>
          <p:cNvSpPr txBox="1"/>
          <p:nvPr/>
        </p:nvSpPr>
        <p:spPr>
          <a:xfrm>
            <a:off x="5657640" y="6076335"/>
            <a:ext cx="68530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0503 Team G: Yifan Dang, Zongdi Zhou, Dixi Lin, Qihan Hu</a:t>
            </a:r>
            <a:endParaRPr/>
          </a:p>
        </p:txBody>
      </p:sp>
      <p:pic>
        <p:nvPicPr>
          <p:cNvPr id="103" name="Google Shape;103;p14"/>
          <p:cNvPicPr preferRelativeResize="0"/>
          <p:nvPr/>
        </p:nvPicPr>
        <p:blipFill>
          <a:blip r:embed="rId4">
            <a:alphaModFix/>
          </a:blip>
          <a:stretch>
            <a:fillRect/>
          </a:stretch>
        </p:blipFill>
        <p:spPr>
          <a:xfrm>
            <a:off x="9543700" y="0"/>
            <a:ext cx="2596275" cy="18563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nvSpPr>
        <p:spPr>
          <a:xfrm>
            <a:off x="3075650" y="168475"/>
            <a:ext cx="53877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Negative </a:t>
            </a:r>
            <a:r>
              <a:rPr b="1" lang="en-US" sz="3200">
                <a:solidFill>
                  <a:srgbClr val="30353F"/>
                </a:solidFill>
                <a:latin typeface="Century Gothic"/>
                <a:ea typeface="Century Gothic"/>
                <a:cs typeface="Century Gothic"/>
                <a:sym typeface="Century Gothic"/>
              </a:rPr>
              <a:t>Reviews Trending</a:t>
            </a:r>
            <a:r>
              <a:rPr b="1" lang="en-US" sz="3200">
                <a:solidFill>
                  <a:srgbClr val="30353F"/>
                </a:solidFill>
                <a:latin typeface="Century Gothic"/>
                <a:ea typeface="Century Gothic"/>
                <a:cs typeface="Century Gothic"/>
                <a:sym typeface="Century Gothic"/>
              </a:rPr>
              <a:t> </a:t>
            </a:r>
            <a:endParaRPr/>
          </a:p>
        </p:txBody>
      </p:sp>
      <p:pic>
        <p:nvPicPr>
          <p:cNvPr id="190" name="Google Shape;190;p23"/>
          <p:cNvPicPr preferRelativeResize="0"/>
          <p:nvPr/>
        </p:nvPicPr>
        <p:blipFill>
          <a:blip r:embed="rId3">
            <a:alphaModFix/>
          </a:blip>
          <a:stretch>
            <a:fillRect/>
          </a:stretch>
        </p:blipFill>
        <p:spPr>
          <a:xfrm>
            <a:off x="9566500" y="0"/>
            <a:ext cx="2596275" cy="1257301"/>
          </a:xfrm>
          <a:prstGeom prst="rect">
            <a:avLst/>
          </a:prstGeom>
          <a:noFill/>
          <a:ln>
            <a:noFill/>
          </a:ln>
        </p:spPr>
      </p:pic>
      <p:pic>
        <p:nvPicPr>
          <p:cNvPr id="191" name="Google Shape;191;p23"/>
          <p:cNvPicPr preferRelativeResize="0"/>
          <p:nvPr/>
        </p:nvPicPr>
        <p:blipFill>
          <a:blip r:embed="rId4">
            <a:alphaModFix/>
          </a:blip>
          <a:stretch>
            <a:fillRect/>
          </a:stretch>
        </p:blipFill>
        <p:spPr>
          <a:xfrm>
            <a:off x="977775" y="1363750"/>
            <a:ext cx="10677625" cy="543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197" name="Google Shape;197;p24"/>
          <p:cNvSpPr txBox="1"/>
          <p:nvPr/>
        </p:nvSpPr>
        <p:spPr>
          <a:xfrm>
            <a:off x="11907454" y="6481180"/>
            <a:ext cx="29046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6</a:t>
            </a:r>
            <a:endParaRPr/>
          </a:p>
        </p:txBody>
      </p:sp>
      <p:sp>
        <p:nvSpPr>
          <p:cNvPr id="198" name="Google Shape;198;p24"/>
          <p:cNvSpPr txBox="1"/>
          <p:nvPr/>
        </p:nvSpPr>
        <p:spPr>
          <a:xfrm>
            <a:off x="591753" y="190500"/>
            <a:ext cx="4227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entury Gothic"/>
                <a:ea typeface="Century Gothic"/>
                <a:cs typeface="Century Gothic"/>
                <a:sym typeface="Century Gothic"/>
              </a:rPr>
              <a:t>Sentiment Analysis</a:t>
            </a:r>
            <a:endParaRPr/>
          </a:p>
          <a:p>
            <a:pPr indent="0" lvl="0" marL="0" marR="0" rtl="0" algn="l">
              <a:spcBef>
                <a:spcPts val="0"/>
              </a:spcBef>
              <a:spcAft>
                <a:spcPts val="0"/>
              </a:spcAft>
              <a:buNone/>
            </a:pPr>
            <a:r>
              <a:t/>
            </a:r>
            <a:endParaRPr b="1" sz="2000">
              <a:solidFill>
                <a:schemeClr val="dk1"/>
              </a:solidFill>
              <a:latin typeface="Quattrocento Sans"/>
              <a:ea typeface="Quattrocento Sans"/>
              <a:cs typeface="Quattrocento Sans"/>
              <a:sym typeface="Quattrocento Sans"/>
            </a:endParaRPr>
          </a:p>
        </p:txBody>
      </p:sp>
      <p:pic>
        <p:nvPicPr>
          <p:cNvPr id="199" name="Google Shape;199;p24"/>
          <p:cNvPicPr preferRelativeResize="0"/>
          <p:nvPr/>
        </p:nvPicPr>
        <p:blipFill rotWithShape="1">
          <a:blip r:embed="rId3">
            <a:alphaModFix/>
          </a:blip>
          <a:srcRect b="0" l="0" r="0" t="0"/>
          <a:stretch/>
        </p:blipFill>
        <p:spPr>
          <a:xfrm>
            <a:off x="3499075" y="740425"/>
            <a:ext cx="4427275" cy="6117575"/>
          </a:xfrm>
          <a:prstGeom prst="rect">
            <a:avLst/>
          </a:prstGeom>
          <a:noFill/>
          <a:ln>
            <a:noFill/>
          </a:ln>
        </p:spPr>
      </p:pic>
      <p:pic>
        <p:nvPicPr>
          <p:cNvPr id="200" name="Google Shape;200;p24"/>
          <p:cNvPicPr preferRelativeResize="0"/>
          <p:nvPr/>
        </p:nvPicPr>
        <p:blipFill>
          <a:blip r:embed="rId4">
            <a:alphaModFix/>
          </a:blip>
          <a:stretch>
            <a:fillRect/>
          </a:stretch>
        </p:blipFill>
        <p:spPr>
          <a:xfrm>
            <a:off x="9566500" y="0"/>
            <a:ext cx="2596275" cy="1856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5"/>
          <p:cNvPicPr preferRelativeResize="0"/>
          <p:nvPr/>
        </p:nvPicPr>
        <p:blipFill rotWithShape="1">
          <a:blip r:embed="rId3">
            <a:alphaModFix/>
          </a:blip>
          <a:srcRect b="0" l="0" r="0" t="0"/>
          <a:stretch/>
        </p:blipFill>
        <p:spPr>
          <a:xfrm>
            <a:off x="9104426" y="0"/>
            <a:ext cx="3086100" cy="6857999"/>
          </a:xfrm>
          <a:custGeom>
            <a:rect b="b" l="l" r="r" t="t"/>
            <a:pathLst>
              <a:path extrusionOk="0" h="6857999" w="4937760">
                <a:moveTo>
                  <a:pt x="0" y="0"/>
                </a:moveTo>
                <a:lnTo>
                  <a:pt x="4937760" y="0"/>
                </a:lnTo>
                <a:lnTo>
                  <a:pt x="4937760" y="6857999"/>
                </a:lnTo>
                <a:lnTo>
                  <a:pt x="0" y="6857999"/>
                </a:lnTo>
                <a:close/>
              </a:path>
            </a:pathLst>
          </a:custGeom>
          <a:noFill/>
          <a:ln>
            <a:noFill/>
          </a:ln>
        </p:spPr>
      </p:pic>
      <p:sp>
        <p:nvSpPr>
          <p:cNvPr id="206" name="Google Shape;206;p25"/>
          <p:cNvSpPr/>
          <p:nvPr/>
        </p:nvSpPr>
        <p:spPr>
          <a:xfrm>
            <a:off x="9103550" y="0"/>
            <a:ext cx="3088500" cy="6858000"/>
          </a:xfrm>
          <a:prstGeom prst="rect">
            <a:avLst/>
          </a:prstGeom>
          <a:solidFill>
            <a:srgbClr val="30353F">
              <a:alpha val="8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 </a:t>
            </a:r>
            <a:endParaRPr sz="24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sz="24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sz="24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Star 1 and Star 2 has relative higher negative review</a:t>
            </a:r>
            <a:endParaRPr/>
          </a:p>
          <a:p>
            <a:pPr indent="0" lvl="0" marL="0" marR="0" rtl="0" algn="ctr">
              <a:spcBef>
                <a:spcPts val="0"/>
              </a:spcBef>
              <a:spcAft>
                <a:spcPts val="0"/>
              </a:spcAft>
              <a:buNone/>
            </a:pPr>
            <a:r>
              <a:t/>
            </a:r>
            <a:endParaRPr sz="24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 Star 3,4 has relative more positive review</a:t>
            </a:r>
            <a:endParaRPr/>
          </a:p>
          <a:p>
            <a:pPr indent="0" lvl="0" marL="0" marR="0" rtl="0" algn="ctr">
              <a:spcBef>
                <a:spcPts val="0"/>
              </a:spcBef>
              <a:spcAft>
                <a:spcPts val="0"/>
              </a:spcAft>
              <a:buNone/>
            </a:pPr>
            <a:r>
              <a:t/>
            </a:r>
            <a:endParaRPr sz="24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 Star 5 has a significant positive reviews</a:t>
            </a:r>
            <a:endParaRPr/>
          </a:p>
          <a:p>
            <a:pPr indent="0" lvl="0" marL="0" marR="0" rtl="0" algn="ctr">
              <a:spcBef>
                <a:spcPts val="0"/>
              </a:spcBef>
              <a:spcAft>
                <a:spcPts val="0"/>
              </a:spcAft>
              <a:buNone/>
            </a:pPr>
            <a:r>
              <a:t/>
            </a:r>
            <a:endParaRPr sz="24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Generally, the higher the rank, the more the positive review. </a:t>
            </a:r>
            <a:endParaRPr/>
          </a:p>
        </p:txBody>
      </p:sp>
      <p:pic>
        <p:nvPicPr>
          <p:cNvPr id="207" name="Google Shape;207;p25"/>
          <p:cNvPicPr preferRelativeResize="0"/>
          <p:nvPr/>
        </p:nvPicPr>
        <p:blipFill rotWithShape="1">
          <a:blip r:embed="rId4">
            <a:alphaModFix/>
          </a:blip>
          <a:srcRect b="0" l="0" r="0" t="0"/>
          <a:stretch/>
        </p:blipFill>
        <p:spPr>
          <a:xfrm>
            <a:off x="0" y="0"/>
            <a:ext cx="9104426" cy="6858000"/>
          </a:xfrm>
          <a:prstGeom prst="rect">
            <a:avLst/>
          </a:prstGeom>
          <a:noFill/>
          <a:ln>
            <a:noFill/>
          </a:ln>
        </p:spPr>
      </p:pic>
      <p:pic>
        <p:nvPicPr>
          <p:cNvPr id="208" name="Google Shape;208;p25"/>
          <p:cNvPicPr preferRelativeResize="0"/>
          <p:nvPr/>
        </p:nvPicPr>
        <p:blipFill>
          <a:blip r:embed="rId5">
            <a:alphaModFix/>
          </a:blip>
          <a:stretch>
            <a:fillRect/>
          </a:stretch>
        </p:blipFill>
        <p:spPr>
          <a:xfrm>
            <a:off x="9212675" y="0"/>
            <a:ext cx="2950100" cy="1373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6"/>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214" name="Google Shape;214;p26"/>
          <p:cNvSpPr txBox="1"/>
          <p:nvPr/>
        </p:nvSpPr>
        <p:spPr>
          <a:xfrm>
            <a:off x="11907454" y="6481180"/>
            <a:ext cx="29046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5</a:t>
            </a:r>
            <a:endParaRPr/>
          </a:p>
        </p:txBody>
      </p:sp>
      <p:sp>
        <p:nvSpPr>
          <p:cNvPr id="215" name="Google Shape;215;p26"/>
          <p:cNvSpPr txBox="1"/>
          <p:nvPr/>
        </p:nvSpPr>
        <p:spPr>
          <a:xfrm>
            <a:off x="2695576" y="393981"/>
            <a:ext cx="6600824" cy="49244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Analytic Models </a:t>
            </a:r>
            <a:endParaRPr/>
          </a:p>
        </p:txBody>
      </p:sp>
      <p:sp>
        <p:nvSpPr>
          <p:cNvPr id="216" name="Google Shape;216;p26"/>
          <p:cNvSpPr/>
          <p:nvPr/>
        </p:nvSpPr>
        <p:spPr>
          <a:xfrm>
            <a:off x="1280525" y="1139293"/>
            <a:ext cx="10140000" cy="70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0353F"/>
                </a:solidFill>
                <a:latin typeface="Century Gothic"/>
                <a:ea typeface="Century Gothic"/>
                <a:cs typeface="Century Gothic"/>
                <a:sym typeface="Century Gothic"/>
              </a:rPr>
              <a:t>Text Mining </a:t>
            </a:r>
            <a:endParaRPr b="1" sz="2000">
              <a:solidFill>
                <a:srgbClr val="30353F"/>
              </a:solidFill>
              <a:latin typeface="Century Gothic"/>
              <a:ea typeface="Century Gothic"/>
              <a:cs typeface="Century Gothic"/>
              <a:sym typeface="Century Gothic"/>
            </a:endParaRPr>
          </a:p>
          <a:p>
            <a:pPr indent="0" lvl="0" marL="0" marR="0" rtl="0" algn="l">
              <a:spcBef>
                <a:spcPts val="0"/>
              </a:spcBef>
              <a:spcAft>
                <a:spcPts val="0"/>
              </a:spcAft>
              <a:buNone/>
            </a:pPr>
            <a:r>
              <a:rPr b="1" lang="en-US" sz="2000">
                <a:solidFill>
                  <a:srgbClr val="30353F"/>
                </a:solidFill>
                <a:latin typeface="Century Gothic"/>
                <a:ea typeface="Century Gothic"/>
                <a:cs typeface="Century Gothic"/>
                <a:sym typeface="Century Gothic"/>
              </a:rPr>
              <a:t>Term Document Matrix (TDM)</a:t>
            </a:r>
            <a:endParaRPr b="1" sz="2000">
              <a:solidFill>
                <a:srgbClr val="30353F"/>
              </a:solidFill>
              <a:latin typeface="Century Gothic"/>
              <a:ea typeface="Century Gothic"/>
              <a:cs typeface="Century Gothic"/>
              <a:sym typeface="Century Gothic"/>
            </a:endParaRPr>
          </a:p>
        </p:txBody>
      </p:sp>
      <p:pic>
        <p:nvPicPr>
          <p:cNvPr id="217" name="Google Shape;217;p26"/>
          <p:cNvPicPr preferRelativeResize="0"/>
          <p:nvPr/>
        </p:nvPicPr>
        <p:blipFill>
          <a:blip r:embed="rId3">
            <a:alphaModFix/>
          </a:blip>
          <a:stretch>
            <a:fillRect/>
          </a:stretch>
        </p:blipFill>
        <p:spPr>
          <a:xfrm>
            <a:off x="86450" y="-192875"/>
            <a:ext cx="11191748" cy="6626974"/>
          </a:xfrm>
          <a:prstGeom prst="rect">
            <a:avLst/>
          </a:prstGeom>
          <a:noFill/>
          <a:ln>
            <a:noFill/>
          </a:ln>
        </p:spPr>
      </p:pic>
      <p:sp>
        <p:nvSpPr>
          <p:cNvPr id="218" name="Google Shape;218;p26"/>
          <p:cNvSpPr txBox="1"/>
          <p:nvPr/>
        </p:nvSpPr>
        <p:spPr>
          <a:xfrm>
            <a:off x="8094200" y="1540350"/>
            <a:ext cx="3993300" cy="471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Convert all text contents to lowercase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Remove Sparse Terms( in fewer than 10% of documents)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 Remove Stopwords(e.g. “the”, “of”, “and”, “to”...)</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RemoveNumbers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Stem the words (e.g. users--user, acting--act)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Strip </a:t>
            </a:r>
            <a:r>
              <a:rPr lang="en-US" sz="1800"/>
              <a:t>Whitespace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weight the term-document matrix by term frequency.</a:t>
            </a:r>
            <a:endParaRPr sz="1800"/>
          </a:p>
          <a:p>
            <a:pPr indent="0" lvl="0" marL="0" rtl="0" algn="l">
              <a:spcBef>
                <a:spcPts val="0"/>
              </a:spcBef>
              <a:spcAft>
                <a:spcPts val="0"/>
              </a:spcAft>
              <a:buNone/>
            </a:pPr>
            <a:r>
              <a:t/>
            </a:r>
            <a:endParaRPr sz="1800"/>
          </a:p>
        </p:txBody>
      </p:sp>
      <p:pic>
        <p:nvPicPr>
          <p:cNvPr id="219" name="Google Shape;219;p26"/>
          <p:cNvPicPr preferRelativeResize="0"/>
          <p:nvPr/>
        </p:nvPicPr>
        <p:blipFill>
          <a:blip r:embed="rId4">
            <a:alphaModFix/>
          </a:blip>
          <a:stretch>
            <a:fillRect/>
          </a:stretch>
        </p:blipFill>
        <p:spPr>
          <a:xfrm>
            <a:off x="9183025" y="-39250"/>
            <a:ext cx="3008975" cy="1412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3104575" y="139450"/>
            <a:ext cx="4989600" cy="94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4000"/>
              <a:t>Prediction Model</a:t>
            </a:r>
            <a:endParaRPr b="1" sz="4000"/>
          </a:p>
        </p:txBody>
      </p:sp>
      <p:pic>
        <p:nvPicPr>
          <p:cNvPr id="226" name="Google Shape;226;p27"/>
          <p:cNvPicPr preferRelativeResize="0"/>
          <p:nvPr/>
        </p:nvPicPr>
        <p:blipFill>
          <a:blip r:embed="rId3">
            <a:alphaModFix/>
          </a:blip>
          <a:stretch>
            <a:fillRect/>
          </a:stretch>
        </p:blipFill>
        <p:spPr>
          <a:xfrm>
            <a:off x="9173425" y="0"/>
            <a:ext cx="2989350" cy="1856349"/>
          </a:xfrm>
          <a:prstGeom prst="rect">
            <a:avLst/>
          </a:prstGeom>
          <a:noFill/>
          <a:ln>
            <a:noFill/>
          </a:ln>
        </p:spPr>
      </p:pic>
      <p:sp>
        <p:nvSpPr>
          <p:cNvPr id="227" name="Google Shape;227;p27"/>
          <p:cNvSpPr txBox="1"/>
          <p:nvPr/>
        </p:nvSpPr>
        <p:spPr>
          <a:xfrm>
            <a:off x="8846250" y="1952425"/>
            <a:ext cx="3316500" cy="4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8" name="Google Shape;228;p27"/>
          <p:cNvSpPr txBox="1"/>
          <p:nvPr/>
        </p:nvSpPr>
        <p:spPr>
          <a:xfrm>
            <a:off x="7034550" y="1600200"/>
            <a:ext cx="5128200" cy="51216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US" sz="2200">
                <a:solidFill>
                  <a:schemeClr val="dk1"/>
                </a:solidFill>
              </a:rPr>
              <a:t>Data Set: Term Document Matrix (TDM)</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Prediction model: Logistic Regression</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Prediction Tools: PySpark</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Classified negative: star 1,2</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Classified positive: star 3,4,5</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Predicted binary outcome: positive (1), Negative (0)</a:t>
            </a:r>
            <a:endParaRPr sz="2200">
              <a:solidFill>
                <a:schemeClr val="dk1"/>
              </a:solidFill>
            </a:endParaRPr>
          </a:p>
        </p:txBody>
      </p:sp>
      <p:pic>
        <p:nvPicPr>
          <p:cNvPr id="229" name="Google Shape;229;p27"/>
          <p:cNvPicPr preferRelativeResize="0"/>
          <p:nvPr/>
        </p:nvPicPr>
        <p:blipFill>
          <a:blip r:embed="rId4">
            <a:alphaModFix/>
          </a:blip>
          <a:stretch>
            <a:fillRect/>
          </a:stretch>
        </p:blipFill>
        <p:spPr>
          <a:xfrm>
            <a:off x="152400" y="1164325"/>
            <a:ext cx="6597676" cy="5541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3104575" y="139450"/>
            <a:ext cx="4989600" cy="94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4000"/>
              <a:t>Prediction Model</a:t>
            </a:r>
            <a:endParaRPr b="1" sz="4000"/>
          </a:p>
        </p:txBody>
      </p:sp>
      <p:pic>
        <p:nvPicPr>
          <p:cNvPr id="236" name="Google Shape;236;p28"/>
          <p:cNvPicPr preferRelativeResize="0"/>
          <p:nvPr/>
        </p:nvPicPr>
        <p:blipFill>
          <a:blip r:embed="rId3">
            <a:alphaModFix/>
          </a:blip>
          <a:stretch>
            <a:fillRect/>
          </a:stretch>
        </p:blipFill>
        <p:spPr>
          <a:xfrm>
            <a:off x="9173425" y="0"/>
            <a:ext cx="2989350" cy="1856349"/>
          </a:xfrm>
          <a:prstGeom prst="rect">
            <a:avLst/>
          </a:prstGeom>
          <a:noFill/>
          <a:ln>
            <a:noFill/>
          </a:ln>
        </p:spPr>
      </p:pic>
      <p:sp>
        <p:nvSpPr>
          <p:cNvPr id="237" name="Google Shape;237;p28"/>
          <p:cNvSpPr txBox="1"/>
          <p:nvPr/>
        </p:nvSpPr>
        <p:spPr>
          <a:xfrm>
            <a:off x="8846250" y="1952425"/>
            <a:ext cx="3316500" cy="4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p28"/>
          <p:cNvSpPr txBox="1"/>
          <p:nvPr/>
        </p:nvSpPr>
        <p:spPr>
          <a:xfrm>
            <a:off x="6642150" y="1679375"/>
            <a:ext cx="5520600" cy="49683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Char char="●"/>
            </a:pPr>
            <a:r>
              <a:rPr lang="en-US" sz="2200"/>
              <a:t>Random </a:t>
            </a:r>
            <a:r>
              <a:rPr lang="en-US" sz="2200"/>
              <a:t>splitting</a:t>
            </a:r>
            <a:r>
              <a:rPr lang="en-US" sz="2200"/>
              <a:t> the training data 70%</a:t>
            </a:r>
            <a:endParaRPr sz="2200"/>
          </a:p>
          <a:p>
            <a:pPr indent="0" lvl="0" marL="457200" rtl="0" algn="l">
              <a:spcBef>
                <a:spcPts val="0"/>
              </a:spcBef>
              <a:spcAft>
                <a:spcPts val="0"/>
              </a:spcAft>
              <a:buNone/>
            </a:pPr>
            <a:r>
              <a:rPr lang="en-US" sz="2200"/>
              <a:t>testing data 30%.</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Cross Validation: 5-folds in the training data set t avoid overfitting</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Testing data prediction accuracy: 0.9083</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Baseline:0.8436</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Model is fairly robust</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Random Forest model: 0.90104</a:t>
            </a:r>
            <a:endParaRPr sz="2200"/>
          </a:p>
        </p:txBody>
      </p:sp>
      <p:pic>
        <p:nvPicPr>
          <p:cNvPr id="239" name="Google Shape;239;p28"/>
          <p:cNvPicPr preferRelativeResize="0"/>
          <p:nvPr/>
        </p:nvPicPr>
        <p:blipFill>
          <a:blip r:embed="rId4">
            <a:alphaModFix/>
          </a:blip>
          <a:stretch>
            <a:fillRect/>
          </a:stretch>
        </p:blipFill>
        <p:spPr>
          <a:xfrm>
            <a:off x="49700" y="916925"/>
            <a:ext cx="6592449" cy="4633300"/>
          </a:xfrm>
          <a:prstGeom prst="rect">
            <a:avLst/>
          </a:prstGeom>
          <a:noFill/>
          <a:ln>
            <a:noFill/>
          </a:ln>
        </p:spPr>
      </p:pic>
      <p:pic>
        <p:nvPicPr>
          <p:cNvPr id="240" name="Google Shape;240;p28"/>
          <p:cNvPicPr preferRelativeResize="0"/>
          <p:nvPr/>
        </p:nvPicPr>
        <p:blipFill rotWithShape="1">
          <a:blip r:embed="rId5">
            <a:alphaModFix/>
          </a:blip>
          <a:srcRect b="0" l="2110" r="-2109" t="0"/>
          <a:stretch/>
        </p:blipFill>
        <p:spPr>
          <a:xfrm>
            <a:off x="422525" y="5859575"/>
            <a:ext cx="6317750" cy="40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3104575" y="139450"/>
            <a:ext cx="4989600" cy="94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4000"/>
              <a:t>Prediction Model</a:t>
            </a:r>
            <a:endParaRPr b="1" sz="4000"/>
          </a:p>
        </p:txBody>
      </p:sp>
      <p:pic>
        <p:nvPicPr>
          <p:cNvPr id="247" name="Google Shape;247;p29"/>
          <p:cNvPicPr preferRelativeResize="0"/>
          <p:nvPr/>
        </p:nvPicPr>
        <p:blipFill>
          <a:blip r:embed="rId3">
            <a:alphaModFix/>
          </a:blip>
          <a:stretch>
            <a:fillRect/>
          </a:stretch>
        </p:blipFill>
        <p:spPr>
          <a:xfrm>
            <a:off x="9173425" y="0"/>
            <a:ext cx="2989350" cy="1856349"/>
          </a:xfrm>
          <a:prstGeom prst="rect">
            <a:avLst/>
          </a:prstGeom>
          <a:noFill/>
          <a:ln>
            <a:noFill/>
          </a:ln>
        </p:spPr>
      </p:pic>
      <p:sp>
        <p:nvSpPr>
          <p:cNvPr id="248" name="Google Shape;248;p29"/>
          <p:cNvSpPr txBox="1"/>
          <p:nvPr/>
        </p:nvSpPr>
        <p:spPr>
          <a:xfrm>
            <a:off x="8846250" y="1952425"/>
            <a:ext cx="3316500" cy="4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9" name="Google Shape;249;p29"/>
          <p:cNvPicPr preferRelativeResize="0"/>
          <p:nvPr/>
        </p:nvPicPr>
        <p:blipFill>
          <a:blip r:embed="rId4">
            <a:alphaModFix/>
          </a:blip>
          <a:stretch>
            <a:fillRect/>
          </a:stretch>
        </p:blipFill>
        <p:spPr>
          <a:xfrm>
            <a:off x="240700" y="1193750"/>
            <a:ext cx="3472175" cy="5321350"/>
          </a:xfrm>
          <a:prstGeom prst="rect">
            <a:avLst/>
          </a:prstGeom>
          <a:noFill/>
          <a:ln>
            <a:noFill/>
          </a:ln>
        </p:spPr>
      </p:pic>
      <p:pic>
        <p:nvPicPr>
          <p:cNvPr id="250" name="Google Shape;250;p29"/>
          <p:cNvPicPr preferRelativeResize="0"/>
          <p:nvPr/>
        </p:nvPicPr>
        <p:blipFill>
          <a:blip r:embed="rId5">
            <a:alphaModFix/>
          </a:blip>
          <a:stretch>
            <a:fillRect/>
          </a:stretch>
        </p:blipFill>
        <p:spPr>
          <a:xfrm>
            <a:off x="3712875" y="1257300"/>
            <a:ext cx="3782850" cy="5321350"/>
          </a:xfrm>
          <a:prstGeom prst="rect">
            <a:avLst/>
          </a:prstGeom>
          <a:noFill/>
          <a:ln>
            <a:noFill/>
          </a:ln>
        </p:spPr>
      </p:pic>
      <p:sp>
        <p:nvSpPr>
          <p:cNvPr id="251" name="Google Shape;251;p29"/>
          <p:cNvSpPr txBox="1"/>
          <p:nvPr/>
        </p:nvSpPr>
        <p:spPr>
          <a:xfrm>
            <a:off x="7672325" y="1922975"/>
            <a:ext cx="4405200" cy="471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Summary of the coefficient and significance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The frequencies of “amazing”, “best”, “everyone:, “comfortable”, “friendly”, “great“, “highly”, “love”, “professional” have a significant positive relationship with the positive review</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The frequencies of “ever”, “insurance”, “never”, “just”, “even”, “ever”, “place”, “went” have a significant negative relationship with the positive review</a:t>
            </a:r>
            <a:endParaRPr sz="18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0"/>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257" name="Google Shape;257;p30"/>
          <p:cNvSpPr txBox="1"/>
          <p:nvPr/>
        </p:nvSpPr>
        <p:spPr>
          <a:xfrm>
            <a:off x="11907454" y="6481180"/>
            <a:ext cx="29046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8</a:t>
            </a:r>
            <a:endParaRPr/>
          </a:p>
        </p:txBody>
      </p:sp>
      <p:sp>
        <p:nvSpPr>
          <p:cNvPr id="258" name="Google Shape;258;p30"/>
          <p:cNvSpPr txBox="1"/>
          <p:nvPr/>
        </p:nvSpPr>
        <p:spPr>
          <a:xfrm rot="5400000">
            <a:off x="7056517" y="1789308"/>
            <a:ext cx="6262183" cy="3737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59" name="Google Shape;259;p30"/>
          <p:cNvSpPr txBox="1"/>
          <p:nvPr/>
        </p:nvSpPr>
        <p:spPr>
          <a:xfrm>
            <a:off x="8662913" y="1821698"/>
            <a:ext cx="3588300" cy="448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Century Gothic"/>
                <a:ea typeface="Century Gothic"/>
                <a:cs typeface="Century Gothic"/>
                <a:sym typeface="Century Gothic"/>
              </a:rPr>
              <a:t>Customer tends to find negative review are more useful than positive review.</a:t>
            </a:r>
            <a:endParaRPr sz="2500"/>
          </a:p>
          <a:p>
            <a:pPr indent="0" lvl="0" marL="0" marR="0" rtl="0" algn="l">
              <a:spcBef>
                <a:spcPts val="0"/>
              </a:spcBef>
              <a:spcAft>
                <a:spcPts val="0"/>
              </a:spcAft>
              <a:buNone/>
            </a:pPr>
            <a:r>
              <a:t/>
            </a:r>
            <a:endParaRPr sz="25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25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2500">
                <a:solidFill>
                  <a:schemeClr val="dk1"/>
                </a:solidFill>
                <a:latin typeface="Century Gothic"/>
                <a:ea typeface="Century Gothic"/>
                <a:cs typeface="Century Gothic"/>
                <a:sym typeface="Century Gothic"/>
              </a:rPr>
              <a:t>Generally, Customer do not personal favor too much on the attitude of the reviews. </a:t>
            </a:r>
            <a:endParaRPr sz="2500"/>
          </a:p>
        </p:txBody>
      </p:sp>
      <p:sp>
        <p:nvSpPr>
          <p:cNvPr id="260" name="Google Shape;260;p30"/>
          <p:cNvSpPr txBox="1"/>
          <p:nvPr/>
        </p:nvSpPr>
        <p:spPr>
          <a:xfrm>
            <a:off x="3639948" y="165375"/>
            <a:ext cx="43092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Interesting Findings</a:t>
            </a:r>
            <a:endParaRPr/>
          </a:p>
        </p:txBody>
      </p:sp>
      <p:pic>
        <p:nvPicPr>
          <p:cNvPr id="261" name="Google Shape;261;p30"/>
          <p:cNvPicPr preferRelativeResize="0"/>
          <p:nvPr/>
        </p:nvPicPr>
        <p:blipFill>
          <a:blip r:embed="rId3">
            <a:alphaModFix/>
          </a:blip>
          <a:stretch>
            <a:fillRect/>
          </a:stretch>
        </p:blipFill>
        <p:spPr>
          <a:xfrm>
            <a:off x="8722125" y="0"/>
            <a:ext cx="3469875" cy="1651725"/>
          </a:xfrm>
          <a:prstGeom prst="rect">
            <a:avLst/>
          </a:prstGeom>
          <a:noFill/>
          <a:ln>
            <a:noFill/>
          </a:ln>
        </p:spPr>
      </p:pic>
      <p:pic>
        <p:nvPicPr>
          <p:cNvPr id="262" name="Google Shape;262;p30"/>
          <p:cNvPicPr preferRelativeResize="0"/>
          <p:nvPr/>
        </p:nvPicPr>
        <p:blipFill>
          <a:blip r:embed="rId4">
            <a:alphaModFix/>
          </a:blip>
          <a:stretch>
            <a:fillRect/>
          </a:stretch>
        </p:blipFill>
        <p:spPr>
          <a:xfrm>
            <a:off x="152400" y="810075"/>
            <a:ext cx="8357674" cy="542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p:nvPr/>
        </p:nvSpPr>
        <p:spPr>
          <a:xfrm>
            <a:off x="-129209" y="6144889"/>
            <a:ext cx="11025188" cy="50668"/>
          </a:xfrm>
          <a:prstGeom prst="rect">
            <a:avLst/>
          </a:prstGeom>
          <a:solidFill>
            <a:srgbClr val="3035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8" name="Google Shape;268;p31"/>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269" name="Google Shape;269;p31"/>
          <p:cNvSpPr txBox="1"/>
          <p:nvPr/>
        </p:nvSpPr>
        <p:spPr>
          <a:xfrm>
            <a:off x="11907454" y="6481180"/>
            <a:ext cx="29046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9</a:t>
            </a:r>
            <a:endParaRPr/>
          </a:p>
        </p:txBody>
      </p:sp>
      <p:sp>
        <p:nvSpPr>
          <p:cNvPr id="270" name="Google Shape;270;p31"/>
          <p:cNvSpPr txBox="1"/>
          <p:nvPr/>
        </p:nvSpPr>
        <p:spPr>
          <a:xfrm>
            <a:off x="4242935" y="470181"/>
            <a:ext cx="37062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Interesting findings</a:t>
            </a:r>
            <a:endParaRPr/>
          </a:p>
        </p:txBody>
      </p:sp>
      <p:sp>
        <p:nvSpPr>
          <p:cNvPr id="271" name="Google Shape;271;p31"/>
          <p:cNvSpPr txBox="1"/>
          <p:nvPr/>
        </p:nvSpPr>
        <p:spPr>
          <a:xfrm>
            <a:off x="0" y="4234070"/>
            <a:ext cx="12192000" cy="18601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pic>
        <p:nvPicPr>
          <p:cNvPr id="272" name="Google Shape;272;p31"/>
          <p:cNvPicPr preferRelativeResize="0"/>
          <p:nvPr/>
        </p:nvPicPr>
        <p:blipFill>
          <a:blip r:embed="rId3">
            <a:alphaModFix/>
          </a:blip>
          <a:stretch>
            <a:fillRect/>
          </a:stretch>
        </p:blipFill>
        <p:spPr>
          <a:xfrm>
            <a:off x="83725" y="2043988"/>
            <a:ext cx="12024602" cy="3627112"/>
          </a:xfrm>
          <a:prstGeom prst="rect">
            <a:avLst/>
          </a:prstGeom>
          <a:noFill/>
          <a:ln>
            <a:noFill/>
          </a:ln>
        </p:spPr>
      </p:pic>
      <p:pic>
        <p:nvPicPr>
          <p:cNvPr id="273" name="Google Shape;273;p31"/>
          <p:cNvPicPr preferRelativeResize="0"/>
          <p:nvPr/>
        </p:nvPicPr>
        <p:blipFill>
          <a:blip r:embed="rId4">
            <a:alphaModFix/>
          </a:blip>
          <a:stretch>
            <a:fillRect/>
          </a:stretch>
        </p:blipFill>
        <p:spPr>
          <a:xfrm>
            <a:off x="9566500" y="0"/>
            <a:ext cx="2596275" cy="1856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0" y="2"/>
            <a:ext cx="12192000" cy="6857999"/>
          </a:xfrm>
          <a:custGeom>
            <a:rect b="b" l="l" r="r" t="t"/>
            <a:pathLst>
              <a:path extrusionOk="0" h="6857999" w="12192000">
                <a:moveTo>
                  <a:pt x="0" y="0"/>
                </a:moveTo>
                <a:lnTo>
                  <a:pt x="12192000" y="0"/>
                </a:lnTo>
                <a:lnTo>
                  <a:pt x="12192000" y="6857999"/>
                </a:lnTo>
                <a:lnTo>
                  <a:pt x="0" y="6857999"/>
                </a:lnTo>
                <a:close/>
              </a:path>
            </a:pathLst>
          </a:custGeom>
          <a:noFill/>
          <a:ln>
            <a:noFill/>
          </a:ln>
        </p:spPr>
      </p:pic>
      <p:sp>
        <p:nvSpPr>
          <p:cNvPr id="279" name="Google Shape;279;p32"/>
          <p:cNvSpPr/>
          <p:nvPr/>
        </p:nvSpPr>
        <p:spPr>
          <a:xfrm>
            <a:off x="-50" y="-37"/>
            <a:ext cx="12192000" cy="6858000"/>
          </a:xfrm>
          <a:prstGeom prst="rect">
            <a:avLst/>
          </a:prstGeom>
          <a:gradFill>
            <a:gsLst>
              <a:gs pos="0">
                <a:srgbClr val="1F2229">
                  <a:alpha val="91764"/>
                </a:srgbClr>
              </a:gs>
              <a:gs pos="20000">
                <a:srgbClr val="1F2229">
                  <a:alpha val="91764"/>
                </a:srgbClr>
              </a:gs>
              <a:gs pos="100000">
                <a:srgbClr val="1F2229">
                  <a:alpha val="6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280" name="Google Shape;280;p32"/>
          <p:cNvGrpSpPr/>
          <p:nvPr/>
        </p:nvGrpSpPr>
        <p:grpSpPr>
          <a:xfrm>
            <a:off x="2757714" y="1626921"/>
            <a:ext cx="6676572" cy="3604160"/>
            <a:chOff x="2162629" y="1305681"/>
            <a:chExt cx="7866742" cy="4246640"/>
          </a:xfrm>
        </p:grpSpPr>
        <p:sp>
          <p:nvSpPr>
            <p:cNvPr id="281" name="Google Shape;281;p32"/>
            <p:cNvSpPr/>
            <p:nvPr/>
          </p:nvSpPr>
          <p:spPr>
            <a:xfrm>
              <a:off x="5782715" y="1305681"/>
              <a:ext cx="4246656" cy="4246640"/>
            </a:xfrm>
            <a:prstGeom prst="ellipse">
              <a:avLst/>
            </a:prstGeom>
            <a:solidFill>
              <a:srgbClr val="43CD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2" name="Google Shape;282;p32"/>
            <p:cNvSpPr/>
            <p:nvPr/>
          </p:nvSpPr>
          <p:spPr>
            <a:xfrm>
              <a:off x="2162629" y="1305681"/>
              <a:ext cx="4246656" cy="4246640"/>
            </a:xfrm>
            <a:prstGeom prst="ellipse">
              <a:avLst/>
            </a:prstGeom>
            <a:solidFill>
              <a:srgbClr val="43CD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
        <p:nvSpPr>
          <p:cNvPr id="283" name="Google Shape;283;p32"/>
          <p:cNvSpPr/>
          <p:nvPr/>
        </p:nvSpPr>
        <p:spPr>
          <a:xfrm>
            <a:off x="3456507" y="789512"/>
            <a:ext cx="5278993" cy="5278976"/>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4" name="Google Shape;284;p32"/>
          <p:cNvSpPr/>
          <p:nvPr/>
        </p:nvSpPr>
        <p:spPr>
          <a:xfrm>
            <a:off x="3879010" y="1212017"/>
            <a:ext cx="4434000" cy="4434000"/>
          </a:xfrm>
          <a:prstGeom prst="ellipse">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5" name="Google Shape;285;p32"/>
          <p:cNvSpPr txBox="1"/>
          <p:nvPr/>
        </p:nvSpPr>
        <p:spPr>
          <a:xfrm>
            <a:off x="4513863" y="1845268"/>
            <a:ext cx="3428700" cy="73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800">
                <a:solidFill>
                  <a:srgbClr val="FFFFFF"/>
                </a:solidFill>
                <a:latin typeface="Century Gothic"/>
                <a:ea typeface="Century Gothic"/>
                <a:cs typeface="Century Gothic"/>
                <a:sym typeface="Century Gothic"/>
              </a:rPr>
              <a:t>THANK YOU</a:t>
            </a:r>
            <a:endParaRPr/>
          </a:p>
        </p:txBody>
      </p:sp>
      <p:pic>
        <p:nvPicPr>
          <p:cNvPr descr="This is an icon that reads &quot;24Slides.&quot;" id="286" name="Google Shape;286;p32">
            <a:hlinkClick r:id="rId4"/>
          </p:cNvPr>
          <p:cNvPicPr preferRelativeResize="0"/>
          <p:nvPr/>
        </p:nvPicPr>
        <p:blipFill rotWithShape="1">
          <a:blip r:embed="rId5">
            <a:alphaModFix/>
          </a:blip>
          <a:srcRect b="0" l="0" r="0" t="0"/>
          <a:stretch/>
        </p:blipFill>
        <p:spPr>
          <a:xfrm>
            <a:off x="5581650" y="6336441"/>
            <a:ext cx="1028700" cy="293902"/>
          </a:xfrm>
          <a:prstGeom prst="rect">
            <a:avLst/>
          </a:prstGeom>
          <a:noFill/>
          <a:ln>
            <a:noFill/>
          </a:ln>
        </p:spPr>
      </p:pic>
      <p:pic>
        <p:nvPicPr>
          <p:cNvPr id="287" name="Google Shape;287;p32"/>
          <p:cNvPicPr preferRelativeResize="0"/>
          <p:nvPr/>
        </p:nvPicPr>
        <p:blipFill>
          <a:blip r:embed="rId6">
            <a:alphaModFix/>
          </a:blip>
          <a:stretch>
            <a:fillRect/>
          </a:stretch>
        </p:blipFill>
        <p:spPr>
          <a:xfrm>
            <a:off x="60125" y="2419325"/>
            <a:ext cx="12100349" cy="4434000"/>
          </a:xfrm>
          <a:prstGeom prst="rect">
            <a:avLst/>
          </a:prstGeom>
          <a:noFill/>
          <a:ln>
            <a:noFill/>
          </a:ln>
        </p:spPr>
      </p:pic>
      <p:sp>
        <p:nvSpPr>
          <p:cNvPr id="288" name="Google Shape;288;p32"/>
          <p:cNvSpPr txBox="1"/>
          <p:nvPr/>
        </p:nvSpPr>
        <p:spPr>
          <a:xfrm>
            <a:off x="539600" y="332700"/>
            <a:ext cx="4257900" cy="3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600">
                <a:solidFill>
                  <a:srgbClr val="FFFFFF"/>
                </a:solidFill>
                <a:latin typeface="Calibri"/>
                <a:ea typeface="Calibri"/>
                <a:cs typeface="Calibri"/>
                <a:sym typeface="Calibri"/>
              </a:rPr>
              <a:t>Q&amp;A</a:t>
            </a:r>
            <a:endParaRPr sz="96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5"/>
          <p:cNvSpPr txBox="1"/>
          <p:nvPr/>
        </p:nvSpPr>
        <p:spPr>
          <a:xfrm>
            <a:off x="2625506" y="165381"/>
            <a:ext cx="6941003" cy="49244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Data Information and Analysis Tool</a:t>
            </a:r>
            <a:endParaRPr/>
          </a:p>
        </p:txBody>
      </p:sp>
      <p:grpSp>
        <p:nvGrpSpPr>
          <p:cNvPr descr="This is an icon of a chart. " id="109" name="Google Shape;109;p15"/>
          <p:cNvGrpSpPr/>
          <p:nvPr/>
        </p:nvGrpSpPr>
        <p:grpSpPr>
          <a:xfrm>
            <a:off x="9178091" y="4509010"/>
            <a:ext cx="377200" cy="179334"/>
            <a:chOff x="4254500" y="2100263"/>
            <a:chExt cx="1906588" cy="906463"/>
          </a:xfrm>
        </p:grpSpPr>
        <p:sp>
          <p:nvSpPr>
            <p:cNvPr id="110" name="Google Shape;110;p15"/>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 name="Google Shape;111;p15"/>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2" name="Google Shape;112;p15"/>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113" name="Google Shape;113;p15"/>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114" name="Google Shape;114;p15"/>
          <p:cNvSpPr txBox="1"/>
          <p:nvPr/>
        </p:nvSpPr>
        <p:spPr>
          <a:xfrm>
            <a:off x="11907454" y="6481180"/>
            <a:ext cx="27764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2</a:t>
            </a:r>
            <a:endParaRPr/>
          </a:p>
        </p:txBody>
      </p:sp>
      <p:sp>
        <p:nvSpPr>
          <p:cNvPr id="115" name="Google Shape;115;p15"/>
          <p:cNvSpPr txBox="1"/>
          <p:nvPr/>
        </p:nvSpPr>
        <p:spPr>
          <a:xfrm>
            <a:off x="381000" y="1482550"/>
            <a:ext cx="11526300" cy="500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entury Gothic"/>
                <a:ea typeface="Century Gothic"/>
                <a:cs typeface="Century Gothic"/>
                <a:sym typeface="Century Gothic"/>
              </a:rPr>
              <a:t>Data Set:</a:t>
            </a:r>
            <a:r>
              <a:rPr lang="en-US" sz="2800">
                <a:solidFill>
                  <a:schemeClr val="dk1"/>
                </a:solidFill>
                <a:latin typeface="Century Gothic"/>
                <a:ea typeface="Century Gothic"/>
                <a:cs typeface="Century Gothic"/>
                <a:sym typeface="Century Gothic"/>
              </a:rPr>
              <a:t>  yelp_academic_dataset_review.csv (4GB)</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2800">
                <a:solidFill>
                  <a:schemeClr val="dk1"/>
                </a:solidFill>
                <a:latin typeface="Century Gothic"/>
                <a:ea typeface="Century Gothic"/>
                <a:cs typeface="Century Gothic"/>
                <a:sym typeface="Century Gothic"/>
              </a:rPr>
              <a:t>                  (rows:5996996, columns:9)</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2800">
                <a:solidFill>
                  <a:schemeClr val="dk1"/>
                </a:solidFill>
                <a:latin typeface="Century Gothic"/>
                <a:ea typeface="Century Gothic"/>
                <a:cs typeface="Century Gothic"/>
                <a:sym typeface="Century Gothic"/>
              </a:rPr>
              <a:t>			yelp_academic_dataset_business.csv(163MB)</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2800">
                <a:solidFill>
                  <a:schemeClr val="dk1"/>
                </a:solidFill>
                <a:latin typeface="Century Gothic"/>
                <a:ea typeface="Century Gothic"/>
                <a:cs typeface="Century Gothic"/>
                <a:sym typeface="Century Gothic"/>
              </a:rPr>
              <a:t>                  (row:188593)</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2800">
                <a:solidFill>
                  <a:schemeClr val="dk1"/>
                </a:solidFill>
                <a:latin typeface="Century Gothic"/>
                <a:ea typeface="Century Gothic"/>
                <a:cs typeface="Century Gothic"/>
                <a:sym typeface="Century Gothic"/>
              </a:rPr>
              <a:t>Information includes:</a:t>
            </a:r>
            <a:r>
              <a:rPr lang="en-US" sz="2800"/>
              <a:t> </a:t>
            </a:r>
            <a:r>
              <a:rPr lang="en-US" sz="2800">
                <a:solidFill>
                  <a:schemeClr val="dk1"/>
                </a:solidFill>
                <a:latin typeface="Century Gothic"/>
                <a:ea typeface="Century Gothic"/>
                <a:cs typeface="Century Gothic"/>
                <a:sym typeface="Century Gothic"/>
              </a:rPr>
              <a:t>“business_id”, “cool”, “date”, “funny”, “review_id”, “starts”, “text”, “useful”,  “user_id” </a:t>
            </a:r>
            <a:r>
              <a:rPr lang="en-US" sz="2800">
                <a:solidFill>
                  <a:schemeClr val="dk1"/>
                </a:solidFill>
                <a:latin typeface="Century Gothic"/>
                <a:ea typeface="Century Gothic"/>
                <a:cs typeface="Century Gothic"/>
                <a:sym typeface="Century Gothic"/>
              </a:rPr>
              <a:t>and </a:t>
            </a:r>
            <a:r>
              <a:rPr lang="en-US" sz="2800">
                <a:solidFill>
                  <a:schemeClr val="dk1"/>
                </a:solidFill>
                <a:latin typeface="Century Gothic"/>
                <a:ea typeface="Century Gothic"/>
                <a:cs typeface="Century Gothic"/>
                <a:sym typeface="Century Gothic"/>
              </a:rPr>
              <a:t>“categories”</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2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2800">
                <a:solidFill>
                  <a:schemeClr val="dk1"/>
                </a:solidFill>
                <a:latin typeface="Century Gothic"/>
                <a:ea typeface="Century Gothic"/>
                <a:cs typeface="Century Gothic"/>
                <a:sym typeface="Century Gothic"/>
              </a:rPr>
              <a:t>Tools:</a:t>
            </a:r>
            <a:r>
              <a:rPr lang="en-US" sz="2800">
                <a:solidFill>
                  <a:schemeClr val="dk1"/>
                </a:solidFill>
                <a:latin typeface="Century Gothic"/>
                <a:ea typeface="Century Gothic"/>
                <a:cs typeface="Century Gothic"/>
                <a:sym typeface="Century Gothic"/>
              </a:rPr>
              <a:t> Hadoop(virtual Machine, AWS), R, Python, Pig, Spark, Tableau</a:t>
            </a:r>
            <a:endParaRPr sz="2800"/>
          </a:p>
          <a:p>
            <a:pPr indent="0" lvl="0" marL="0" marR="0" rtl="0" algn="l">
              <a:spcBef>
                <a:spcPts val="0"/>
              </a:spcBef>
              <a:spcAft>
                <a:spcPts val="0"/>
              </a:spcAft>
              <a:buNone/>
            </a:pPr>
            <a:r>
              <a:t/>
            </a:r>
            <a:endParaRPr sz="3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3000"/>
          </a:p>
          <a:p>
            <a:pPr indent="0" lvl="0" marL="0" marR="0" rtl="0" algn="l">
              <a:spcBef>
                <a:spcPts val="0"/>
              </a:spcBef>
              <a:spcAft>
                <a:spcPts val="0"/>
              </a:spcAft>
              <a:buNone/>
            </a:pPr>
            <a:r>
              <a:t/>
            </a:r>
            <a:endParaRPr sz="3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3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3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3000">
              <a:solidFill>
                <a:schemeClr val="dk1"/>
              </a:solidFill>
              <a:latin typeface="Quattrocento Sans"/>
              <a:ea typeface="Quattrocento Sans"/>
              <a:cs typeface="Quattrocento Sans"/>
              <a:sym typeface="Quattrocento Sans"/>
            </a:endParaRPr>
          </a:p>
        </p:txBody>
      </p:sp>
      <p:pic>
        <p:nvPicPr>
          <p:cNvPr id="116" name="Google Shape;116;p15"/>
          <p:cNvPicPr preferRelativeResize="0"/>
          <p:nvPr/>
        </p:nvPicPr>
        <p:blipFill>
          <a:blip r:embed="rId3">
            <a:alphaModFix/>
          </a:blip>
          <a:stretch>
            <a:fillRect/>
          </a:stretch>
        </p:blipFill>
        <p:spPr>
          <a:xfrm>
            <a:off x="9566500" y="0"/>
            <a:ext cx="2596275" cy="160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6"/>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122" name="Google Shape;122;p16"/>
          <p:cNvSpPr txBox="1"/>
          <p:nvPr/>
        </p:nvSpPr>
        <p:spPr>
          <a:xfrm>
            <a:off x="11907454" y="6481180"/>
            <a:ext cx="29046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3</a:t>
            </a:r>
            <a:endParaRPr/>
          </a:p>
        </p:txBody>
      </p:sp>
      <p:sp>
        <p:nvSpPr>
          <p:cNvPr id="123" name="Google Shape;123;p16"/>
          <p:cNvSpPr txBox="1"/>
          <p:nvPr/>
        </p:nvSpPr>
        <p:spPr>
          <a:xfrm>
            <a:off x="3951182" y="165381"/>
            <a:ext cx="4289636" cy="49244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chemeClr val="dk1"/>
                </a:solidFill>
                <a:latin typeface="Century Gothic"/>
                <a:ea typeface="Century Gothic"/>
                <a:cs typeface="Century Gothic"/>
                <a:sym typeface="Century Gothic"/>
              </a:rPr>
              <a:t>Data storage strategy</a:t>
            </a:r>
            <a:endParaRPr b="1" sz="3200">
              <a:solidFill>
                <a:schemeClr val="dk1"/>
              </a:solidFill>
              <a:latin typeface="Century Gothic"/>
              <a:ea typeface="Century Gothic"/>
              <a:cs typeface="Century Gothic"/>
              <a:sym typeface="Century Gothic"/>
            </a:endParaRPr>
          </a:p>
        </p:txBody>
      </p:sp>
      <p:sp>
        <p:nvSpPr>
          <p:cNvPr id="124" name="Google Shape;124;p16"/>
          <p:cNvSpPr/>
          <p:nvPr/>
        </p:nvSpPr>
        <p:spPr>
          <a:xfrm>
            <a:off x="468925" y="813425"/>
            <a:ext cx="10364400" cy="61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dk1"/>
                </a:solidFill>
                <a:latin typeface="Quattrocento Sans"/>
                <a:ea typeface="Quattrocento Sans"/>
                <a:cs typeface="Quattrocento Sans"/>
                <a:sym typeface="Quattrocento Sans"/>
              </a:rPr>
              <a:t>Cluster configuration, location, use of a database or text files</a:t>
            </a:r>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133350" lvl="3" marL="16573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3" marL="137160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125" name="Google Shape;125;p16"/>
          <p:cNvPicPr preferRelativeResize="0"/>
          <p:nvPr/>
        </p:nvPicPr>
        <p:blipFill>
          <a:blip r:embed="rId3">
            <a:alphaModFix/>
          </a:blip>
          <a:stretch>
            <a:fillRect/>
          </a:stretch>
        </p:blipFill>
        <p:spPr>
          <a:xfrm>
            <a:off x="9566500" y="0"/>
            <a:ext cx="2596275" cy="1358800"/>
          </a:xfrm>
          <a:prstGeom prst="rect">
            <a:avLst/>
          </a:prstGeom>
          <a:noFill/>
          <a:ln>
            <a:noFill/>
          </a:ln>
        </p:spPr>
      </p:pic>
      <p:pic>
        <p:nvPicPr>
          <p:cNvPr id="126" name="Google Shape;126;p16"/>
          <p:cNvPicPr preferRelativeResize="0"/>
          <p:nvPr/>
        </p:nvPicPr>
        <p:blipFill>
          <a:blip r:embed="rId4">
            <a:alphaModFix/>
          </a:blip>
          <a:stretch>
            <a:fillRect/>
          </a:stretch>
        </p:blipFill>
        <p:spPr>
          <a:xfrm>
            <a:off x="647700" y="1358800"/>
            <a:ext cx="7784746" cy="5122375"/>
          </a:xfrm>
          <a:prstGeom prst="rect">
            <a:avLst/>
          </a:prstGeom>
          <a:noFill/>
          <a:ln>
            <a:noFill/>
          </a:ln>
        </p:spPr>
      </p:pic>
      <p:pic>
        <p:nvPicPr>
          <p:cNvPr id="127" name="Google Shape;127;p16"/>
          <p:cNvPicPr preferRelativeResize="0"/>
          <p:nvPr/>
        </p:nvPicPr>
        <p:blipFill>
          <a:blip r:embed="rId5">
            <a:alphaModFix/>
          </a:blip>
          <a:stretch>
            <a:fillRect/>
          </a:stretch>
        </p:blipFill>
        <p:spPr>
          <a:xfrm>
            <a:off x="889750" y="1586424"/>
            <a:ext cx="9828162" cy="4699049"/>
          </a:xfrm>
          <a:prstGeom prst="rect">
            <a:avLst/>
          </a:prstGeom>
          <a:noFill/>
          <a:ln>
            <a:noFill/>
          </a:ln>
        </p:spPr>
      </p:pic>
      <p:pic>
        <p:nvPicPr>
          <p:cNvPr id="128" name="Google Shape;128;p16"/>
          <p:cNvPicPr preferRelativeResize="0"/>
          <p:nvPr/>
        </p:nvPicPr>
        <p:blipFill>
          <a:blip r:embed="rId6">
            <a:alphaModFix/>
          </a:blip>
          <a:stretch>
            <a:fillRect/>
          </a:stretch>
        </p:blipFill>
        <p:spPr>
          <a:xfrm>
            <a:off x="1268877" y="1735624"/>
            <a:ext cx="10893901" cy="5122374"/>
          </a:xfrm>
          <a:prstGeom prst="rect">
            <a:avLst/>
          </a:prstGeom>
          <a:noFill/>
          <a:ln>
            <a:noFill/>
          </a:ln>
        </p:spPr>
      </p:pic>
      <p:pic>
        <p:nvPicPr>
          <p:cNvPr id="129" name="Google Shape;129;p16"/>
          <p:cNvPicPr preferRelativeResize="0"/>
          <p:nvPr/>
        </p:nvPicPr>
        <p:blipFill>
          <a:blip r:embed="rId7">
            <a:alphaModFix/>
          </a:blip>
          <a:stretch>
            <a:fillRect/>
          </a:stretch>
        </p:blipFill>
        <p:spPr>
          <a:xfrm>
            <a:off x="-89925" y="1430830"/>
            <a:ext cx="12192000" cy="5193990"/>
          </a:xfrm>
          <a:prstGeom prst="rect">
            <a:avLst/>
          </a:prstGeom>
          <a:noFill/>
          <a:ln>
            <a:noFill/>
          </a:ln>
        </p:spPr>
      </p:pic>
      <p:pic>
        <p:nvPicPr>
          <p:cNvPr id="130" name="Google Shape;130;p16"/>
          <p:cNvPicPr preferRelativeResize="0"/>
          <p:nvPr/>
        </p:nvPicPr>
        <p:blipFill>
          <a:blip r:embed="rId8">
            <a:alphaModFix/>
          </a:blip>
          <a:stretch>
            <a:fillRect/>
          </a:stretch>
        </p:blipFill>
        <p:spPr>
          <a:xfrm>
            <a:off x="0" y="1491969"/>
            <a:ext cx="12192000" cy="50717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200"/>
                                        <p:tgtEl>
                                          <p:spTgt spid="1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200"/>
                                        <p:tgtEl>
                                          <p:spTgt spid="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200"/>
                                        <p:tgtEl>
                                          <p:spTgt spid="1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200"/>
                                        <p:tgtEl>
                                          <p:spTgt spid="1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2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2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2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8A3AD"/>
              </a:solidFill>
              <a:latin typeface="Quattrocento Sans"/>
              <a:ea typeface="Quattrocento Sans"/>
              <a:cs typeface="Quattrocento Sans"/>
              <a:sym typeface="Quattrocento Sans"/>
            </a:endParaRPr>
          </a:p>
        </p:txBody>
      </p:sp>
      <p:sp>
        <p:nvSpPr>
          <p:cNvPr id="136" name="Google Shape;136;p17"/>
          <p:cNvSpPr txBox="1"/>
          <p:nvPr/>
        </p:nvSpPr>
        <p:spPr>
          <a:xfrm>
            <a:off x="11907454" y="6481180"/>
            <a:ext cx="29046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4</a:t>
            </a:r>
            <a:endParaRPr/>
          </a:p>
        </p:txBody>
      </p:sp>
      <p:sp>
        <p:nvSpPr>
          <p:cNvPr id="137" name="Google Shape;137;p17"/>
          <p:cNvSpPr txBox="1"/>
          <p:nvPr/>
        </p:nvSpPr>
        <p:spPr>
          <a:xfrm>
            <a:off x="4720622" y="165381"/>
            <a:ext cx="2750754" cy="49244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DATA queries </a:t>
            </a:r>
            <a:endParaRPr/>
          </a:p>
        </p:txBody>
      </p:sp>
      <p:pic>
        <p:nvPicPr>
          <p:cNvPr id="138" name="Google Shape;138;p17"/>
          <p:cNvPicPr preferRelativeResize="0"/>
          <p:nvPr/>
        </p:nvPicPr>
        <p:blipFill>
          <a:blip r:embed="rId3">
            <a:alphaModFix/>
          </a:blip>
          <a:stretch>
            <a:fillRect/>
          </a:stretch>
        </p:blipFill>
        <p:spPr>
          <a:xfrm>
            <a:off x="1104225" y="1741750"/>
            <a:ext cx="9983549" cy="3374500"/>
          </a:xfrm>
          <a:prstGeom prst="rect">
            <a:avLst/>
          </a:prstGeom>
          <a:noFill/>
          <a:ln>
            <a:noFill/>
          </a:ln>
        </p:spPr>
      </p:pic>
      <p:sp>
        <p:nvSpPr>
          <p:cNvPr id="139" name="Google Shape;139;p17"/>
          <p:cNvSpPr txBox="1"/>
          <p:nvPr/>
        </p:nvSpPr>
        <p:spPr>
          <a:xfrm>
            <a:off x="0" y="5607600"/>
            <a:ext cx="12162900" cy="12504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FFFF"/>
                </a:solidFill>
                <a:latin typeface="Times New Roman"/>
                <a:ea typeface="Times New Roman"/>
                <a:cs typeface="Times New Roman"/>
                <a:sym typeface="Times New Roman"/>
              </a:rPr>
              <a:t>Pig Script that pulls out all the dentists’ “</a:t>
            </a:r>
            <a:r>
              <a:rPr i="1" lang="en-US" sz="1800">
                <a:solidFill>
                  <a:srgbClr val="FFFFFF"/>
                </a:solidFill>
                <a:latin typeface="Times New Roman"/>
                <a:ea typeface="Times New Roman"/>
                <a:cs typeface="Times New Roman"/>
                <a:sym typeface="Times New Roman"/>
              </a:rPr>
              <a:t>business_id</a:t>
            </a:r>
            <a:r>
              <a:rPr lang="en-US" sz="1800">
                <a:solidFill>
                  <a:srgbClr val="FFFFFF"/>
                </a:solidFill>
                <a:latin typeface="Times New Roman"/>
                <a:ea typeface="Times New Roman"/>
                <a:cs typeface="Times New Roman"/>
                <a:sym typeface="Times New Roman"/>
              </a:rPr>
              <a:t>” that matches the “</a:t>
            </a:r>
            <a:r>
              <a:rPr i="1" lang="en-US" sz="1800">
                <a:solidFill>
                  <a:srgbClr val="FFFFFF"/>
                </a:solidFill>
                <a:latin typeface="Times New Roman"/>
                <a:ea typeface="Times New Roman"/>
                <a:cs typeface="Times New Roman"/>
                <a:sym typeface="Times New Roman"/>
              </a:rPr>
              <a:t>categories</a:t>
            </a:r>
            <a:r>
              <a:rPr lang="en-US" sz="1800">
                <a:solidFill>
                  <a:srgbClr val="FFFFFF"/>
                </a:solidFill>
                <a:latin typeface="Times New Roman"/>
                <a:ea typeface="Times New Roman"/>
                <a:cs typeface="Times New Roman"/>
                <a:sym typeface="Times New Roman"/>
              </a:rPr>
              <a:t>” being “</a:t>
            </a:r>
            <a:r>
              <a:rPr b="1" i="1" lang="en-US" sz="1800">
                <a:solidFill>
                  <a:srgbClr val="FFFFFF"/>
                </a:solidFill>
                <a:latin typeface="Times New Roman"/>
                <a:ea typeface="Times New Roman"/>
                <a:cs typeface="Times New Roman"/>
                <a:sym typeface="Times New Roman"/>
              </a:rPr>
              <a:t>dentist</a:t>
            </a:r>
            <a:r>
              <a:rPr lang="en-US" sz="1800">
                <a:solidFill>
                  <a:srgbClr val="FFFFFF"/>
                </a:solidFill>
                <a:latin typeface="Times New Roman"/>
                <a:ea typeface="Times New Roman"/>
                <a:cs typeface="Times New Roman"/>
                <a:sym typeface="Times New Roman"/>
              </a:rPr>
              <a:t>” and “</a:t>
            </a:r>
            <a:r>
              <a:rPr b="1" i="1" lang="en-US" sz="1800">
                <a:solidFill>
                  <a:srgbClr val="FFFFFF"/>
                </a:solidFill>
                <a:latin typeface="Times New Roman"/>
                <a:ea typeface="Times New Roman"/>
                <a:cs typeface="Times New Roman"/>
                <a:sym typeface="Times New Roman"/>
              </a:rPr>
              <a:t>dental</a:t>
            </a:r>
            <a:r>
              <a:rPr lang="en-US" sz="1800">
                <a:solidFill>
                  <a:srgbClr val="FFFFFF"/>
                </a:solidFill>
                <a:latin typeface="Times New Roman"/>
                <a:ea typeface="Times New Roman"/>
                <a:cs typeface="Times New Roman"/>
                <a:sym typeface="Times New Roman"/>
              </a:rPr>
              <a:t>”.</a:t>
            </a:r>
            <a:r>
              <a:rPr lang="en-US" sz="1800">
                <a:solidFill>
                  <a:schemeClr val="dk1"/>
                </a:solidFill>
                <a:latin typeface="Times New Roman"/>
                <a:ea typeface="Times New Roman"/>
                <a:cs typeface="Times New Roman"/>
                <a:sym typeface="Times New Roman"/>
              </a:rPr>
              <a:t>  </a:t>
            </a:r>
            <a:endParaRPr sz="1800"/>
          </a:p>
        </p:txBody>
      </p:sp>
      <p:pic>
        <p:nvPicPr>
          <p:cNvPr id="140" name="Google Shape;140;p17"/>
          <p:cNvPicPr preferRelativeResize="0"/>
          <p:nvPr/>
        </p:nvPicPr>
        <p:blipFill>
          <a:blip r:embed="rId4">
            <a:alphaModFix/>
          </a:blip>
          <a:stretch>
            <a:fillRect/>
          </a:stretch>
        </p:blipFill>
        <p:spPr>
          <a:xfrm>
            <a:off x="9566500" y="0"/>
            <a:ext cx="2596275" cy="150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8"/>
          <p:cNvSpPr txBox="1"/>
          <p:nvPr/>
        </p:nvSpPr>
        <p:spPr>
          <a:xfrm>
            <a:off x="4109701" y="168475"/>
            <a:ext cx="39726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DATA queries Cont. </a:t>
            </a:r>
            <a:endParaRPr/>
          </a:p>
        </p:txBody>
      </p:sp>
      <p:pic>
        <p:nvPicPr>
          <p:cNvPr id="147" name="Google Shape;147;p18"/>
          <p:cNvPicPr preferRelativeResize="0"/>
          <p:nvPr/>
        </p:nvPicPr>
        <p:blipFill>
          <a:blip r:embed="rId3">
            <a:alphaModFix/>
          </a:blip>
          <a:stretch>
            <a:fillRect/>
          </a:stretch>
        </p:blipFill>
        <p:spPr>
          <a:xfrm>
            <a:off x="1855700" y="1667900"/>
            <a:ext cx="8480601" cy="3634550"/>
          </a:xfrm>
          <a:prstGeom prst="rect">
            <a:avLst/>
          </a:prstGeom>
          <a:noFill/>
          <a:ln>
            <a:noFill/>
          </a:ln>
        </p:spPr>
      </p:pic>
      <p:sp>
        <p:nvSpPr>
          <p:cNvPr id="148" name="Google Shape;148;p18"/>
          <p:cNvSpPr txBox="1"/>
          <p:nvPr/>
        </p:nvSpPr>
        <p:spPr>
          <a:xfrm>
            <a:off x="0" y="5302450"/>
            <a:ext cx="12162900" cy="15555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FFFF"/>
                </a:solidFill>
                <a:latin typeface="Times New Roman"/>
                <a:ea typeface="Times New Roman"/>
                <a:cs typeface="Times New Roman"/>
                <a:sym typeface="Times New Roman"/>
              </a:rPr>
              <a:t>Pig Script that uses all dentists’ “</a:t>
            </a:r>
            <a:r>
              <a:rPr i="1" lang="en-US" sz="1800">
                <a:solidFill>
                  <a:srgbClr val="FFFFFF"/>
                </a:solidFill>
                <a:latin typeface="Times New Roman"/>
                <a:ea typeface="Times New Roman"/>
                <a:cs typeface="Times New Roman"/>
                <a:sym typeface="Times New Roman"/>
              </a:rPr>
              <a:t>business_id</a:t>
            </a:r>
            <a:r>
              <a:rPr lang="en-US" sz="1800">
                <a:solidFill>
                  <a:srgbClr val="FFFFFF"/>
                </a:solidFill>
                <a:latin typeface="Times New Roman"/>
                <a:ea typeface="Times New Roman"/>
                <a:cs typeface="Times New Roman"/>
                <a:sym typeface="Times New Roman"/>
              </a:rPr>
              <a:t>” that pulled from previous step, then matches against “</a:t>
            </a:r>
            <a:r>
              <a:rPr i="1" lang="en-US" sz="1800">
                <a:solidFill>
                  <a:srgbClr val="FFFFFF"/>
                </a:solidFill>
                <a:latin typeface="Times New Roman"/>
                <a:ea typeface="Times New Roman"/>
                <a:cs typeface="Times New Roman"/>
                <a:sym typeface="Times New Roman"/>
              </a:rPr>
              <a:t>final_review.csv</a:t>
            </a:r>
            <a:r>
              <a:rPr lang="en-US" sz="1800">
                <a:solidFill>
                  <a:srgbClr val="FFFFFF"/>
                </a:solidFill>
                <a:latin typeface="Times New Roman"/>
                <a:ea typeface="Times New Roman"/>
                <a:cs typeface="Times New Roman"/>
                <a:sym typeface="Times New Roman"/>
              </a:rPr>
              <a:t>” where contains all the review information including “</a:t>
            </a:r>
            <a:r>
              <a:rPr i="1" lang="en-US" sz="1800">
                <a:solidFill>
                  <a:srgbClr val="FFFFFF"/>
                </a:solidFill>
                <a:latin typeface="Times New Roman"/>
                <a:ea typeface="Times New Roman"/>
                <a:cs typeface="Times New Roman"/>
                <a:sym typeface="Times New Roman"/>
              </a:rPr>
              <a:t>business_id</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cool</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date</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funny</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review_id</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starts</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text</a:t>
            </a:r>
            <a:r>
              <a:rPr lang="en-US" sz="1800">
                <a:solidFill>
                  <a:srgbClr val="FFFFFF"/>
                </a:solidFill>
                <a:latin typeface="Times New Roman"/>
                <a:ea typeface="Times New Roman"/>
                <a:cs typeface="Times New Roman"/>
                <a:sym typeface="Times New Roman"/>
              </a:rPr>
              <a:t>”, “</a:t>
            </a:r>
            <a:r>
              <a:rPr i="1" lang="en-US" sz="1800">
                <a:solidFill>
                  <a:srgbClr val="FFFFFF"/>
                </a:solidFill>
                <a:latin typeface="Times New Roman"/>
                <a:ea typeface="Times New Roman"/>
                <a:cs typeface="Times New Roman"/>
                <a:sym typeface="Times New Roman"/>
              </a:rPr>
              <a:t>useful</a:t>
            </a:r>
            <a:r>
              <a:rPr lang="en-US" sz="1800">
                <a:solidFill>
                  <a:srgbClr val="FFFFFF"/>
                </a:solidFill>
                <a:latin typeface="Times New Roman"/>
                <a:ea typeface="Times New Roman"/>
                <a:cs typeface="Times New Roman"/>
                <a:sym typeface="Times New Roman"/>
              </a:rPr>
              <a:t>” and “</a:t>
            </a:r>
            <a:r>
              <a:rPr i="1" lang="en-US" sz="1800">
                <a:solidFill>
                  <a:srgbClr val="FFFFFF"/>
                </a:solidFill>
                <a:latin typeface="Times New Roman"/>
                <a:ea typeface="Times New Roman"/>
                <a:cs typeface="Times New Roman"/>
                <a:sym typeface="Times New Roman"/>
              </a:rPr>
              <a:t>user_id</a:t>
            </a:r>
            <a:r>
              <a:rPr lang="en-US" sz="1800">
                <a:solidFill>
                  <a:srgbClr val="FFFFFF"/>
                </a:solidFill>
                <a:latin typeface="Times New Roman"/>
                <a:ea typeface="Times New Roman"/>
                <a:cs typeface="Times New Roman"/>
                <a:sym typeface="Times New Roman"/>
              </a:rPr>
              <a:t>”. </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800">
              <a:solidFill>
                <a:srgbClr val="FFFFFF"/>
              </a:solidFill>
            </a:endParaRPr>
          </a:p>
        </p:txBody>
      </p:sp>
      <p:pic>
        <p:nvPicPr>
          <p:cNvPr id="149" name="Google Shape;149;p18"/>
          <p:cNvPicPr preferRelativeResize="0"/>
          <p:nvPr/>
        </p:nvPicPr>
        <p:blipFill>
          <a:blip r:embed="rId4">
            <a:alphaModFix/>
          </a:blip>
          <a:stretch>
            <a:fillRect/>
          </a:stretch>
        </p:blipFill>
        <p:spPr>
          <a:xfrm>
            <a:off x="9566500" y="0"/>
            <a:ext cx="2596275" cy="16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9"/>
          <p:cNvSpPr txBox="1"/>
          <p:nvPr/>
        </p:nvSpPr>
        <p:spPr>
          <a:xfrm>
            <a:off x="4109701" y="168475"/>
            <a:ext cx="39726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DATA queries Cont. </a:t>
            </a:r>
            <a:endParaRPr/>
          </a:p>
        </p:txBody>
      </p:sp>
      <p:pic>
        <p:nvPicPr>
          <p:cNvPr id="156" name="Google Shape;156;p19"/>
          <p:cNvPicPr preferRelativeResize="0"/>
          <p:nvPr/>
        </p:nvPicPr>
        <p:blipFill>
          <a:blip r:embed="rId3">
            <a:alphaModFix/>
          </a:blip>
          <a:stretch>
            <a:fillRect/>
          </a:stretch>
        </p:blipFill>
        <p:spPr>
          <a:xfrm>
            <a:off x="647697" y="730900"/>
            <a:ext cx="10349203" cy="6468252"/>
          </a:xfrm>
          <a:prstGeom prst="rect">
            <a:avLst/>
          </a:prstGeom>
          <a:noFill/>
          <a:ln>
            <a:noFill/>
          </a:ln>
        </p:spPr>
      </p:pic>
      <p:sp>
        <p:nvSpPr>
          <p:cNvPr id="157" name="Google Shape;157;p19"/>
          <p:cNvSpPr txBox="1"/>
          <p:nvPr/>
        </p:nvSpPr>
        <p:spPr>
          <a:xfrm>
            <a:off x="0" y="5852450"/>
            <a:ext cx="12192000" cy="10056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Times New Roman"/>
                <a:ea typeface="Times New Roman"/>
                <a:cs typeface="Times New Roman"/>
                <a:sym typeface="Times New Roman"/>
              </a:rPr>
              <a:t>MapReduce results in AWS.</a:t>
            </a:r>
            <a:endParaRPr sz="1800">
              <a:solidFill>
                <a:srgbClr val="FFFFFF"/>
              </a:solidFill>
              <a:latin typeface="Times New Roman"/>
              <a:ea typeface="Times New Roman"/>
              <a:cs typeface="Times New Roman"/>
              <a:sym typeface="Times New Roman"/>
            </a:endParaRPr>
          </a:p>
        </p:txBody>
      </p:sp>
      <p:pic>
        <p:nvPicPr>
          <p:cNvPr id="158" name="Google Shape;158;p19"/>
          <p:cNvPicPr preferRelativeResize="0"/>
          <p:nvPr/>
        </p:nvPicPr>
        <p:blipFill>
          <a:blip r:embed="rId4">
            <a:alphaModFix/>
          </a:blip>
          <a:stretch>
            <a:fillRect/>
          </a:stretch>
        </p:blipFill>
        <p:spPr>
          <a:xfrm>
            <a:off x="9595725" y="39250"/>
            <a:ext cx="2596275" cy="150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0"/>
          <p:cNvSpPr txBox="1"/>
          <p:nvPr/>
        </p:nvSpPr>
        <p:spPr>
          <a:xfrm>
            <a:off x="4109701" y="92275"/>
            <a:ext cx="39726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Descriptive</a:t>
            </a:r>
            <a:r>
              <a:rPr b="1" lang="en-US" sz="3200">
                <a:solidFill>
                  <a:srgbClr val="30353F"/>
                </a:solidFill>
                <a:latin typeface="Century Gothic"/>
                <a:ea typeface="Century Gothic"/>
                <a:cs typeface="Century Gothic"/>
                <a:sym typeface="Century Gothic"/>
              </a:rPr>
              <a:t> Queries </a:t>
            </a:r>
            <a:endParaRPr/>
          </a:p>
        </p:txBody>
      </p:sp>
      <p:sp>
        <p:nvSpPr>
          <p:cNvPr id="165" name="Google Shape;165;p20"/>
          <p:cNvSpPr txBox="1"/>
          <p:nvPr/>
        </p:nvSpPr>
        <p:spPr>
          <a:xfrm>
            <a:off x="0" y="5628675"/>
            <a:ext cx="12162900" cy="12294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FFFF"/>
                </a:solidFill>
                <a:latin typeface="Times New Roman"/>
                <a:ea typeface="Times New Roman"/>
                <a:cs typeface="Times New Roman"/>
                <a:sym typeface="Times New Roman"/>
              </a:rPr>
              <a:t>Totally data set after join is 32.8 MB, and we have 44366 dentist reviews, of which 7036 reviews give one star, 1165 reviews give two stars, 651 reviews give three stars, 1658 reviews give four stars and 33856 reviews give five stars.</a:t>
            </a:r>
            <a:r>
              <a:rPr lang="en-US" sz="1800">
                <a:solidFill>
                  <a:srgbClr val="FFFFFF"/>
                </a:solidFill>
                <a:latin typeface="Times New Roman"/>
                <a:ea typeface="Times New Roman"/>
                <a:cs typeface="Times New Roman"/>
                <a:sym typeface="Times New Roman"/>
              </a:rPr>
              <a:t>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US" sz="1800">
                <a:solidFill>
                  <a:srgbClr val="FFFFFF"/>
                </a:solidFill>
                <a:latin typeface="Times New Roman"/>
                <a:ea typeface="Times New Roman"/>
                <a:cs typeface="Times New Roman"/>
                <a:sym typeface="Times New Roman"/>
              </a:rPr>
              <a:t>To sum up, there are </a:t>
            </a:r>
            <a:r>
              <a:rPr lang="en-US" sz="1800">
                <a:solidFill>
                  <a:srgbClr val="FFFFFF"/>
                </a:solidFill>
                <a:latin typeface="Times New Roman"/>
                <a:ea typeface="Times New Roman"/>
                <a:cs typeface="Times New Roman"/>
                <a:sym typeface="Times New Roman"/>
              </a:rPr>
              <a:t>36165 positive reviews and 8201 negative reviews.</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800">
              <a:highlight>
                <a:srgbClr val="EFEFEF"/>
              </a:highlight>
            </a:endParaRPr>
          </a:p>
        </p:txBody>
      </p:sp>
      <p:pic>
        <p:nvPicPr>
          <p:cNvPr id="166" name="Google Shape;166;p20"/>
          <p:cNvPicPr preferRelativeResize="0"/>
          <p:nvPr/>
        </p:nvPicPr>
        <p:blipFill>
          <a:blip r:embed="rId3">
            <a:alphaModFix/>
          </a:blip>
          <a:stretch>
            <a:fillRect/>
          </a:stretch>
        </p:blipFill>
        <p:spPr>
          <a:xfrm>
            <a:off x="9566500" y="0"/>
            <a:ext cx="2596275" cy="1491301"/>
          </a:xfrm>
          <a:prstGeom prst="rect">
            <a:avLst/>
          </a:prstGeom>
          <a:noFill/>
          <a:ln>
            <a:noFill/>
          </a:ln>
        </p:spPr>
      </p:pic>
      <p:pic>
        <p:nvPicPr>
          <p:cNvPr id="167" name="Google Shape;167;p20"/>
          <p:cNvPicPr preferRelativeResize="0"/>
          <p:nvPr/>
        </p:nvPicPr>
        <p:blipFill>
          <a:blip r:embed="rId4">
            <a:alphaModFix/>
          </a:blip>
          <a:stretch>
            <a:fillRect/>
          </a:stretch>
        </p:blipFill>
        <p:spPr>
          <a:xfrm>
            <a:off x="2849589" y="584575"/>
            <a:ext cx="6492826" cy="5044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1"/>
          <p:cNvSpPr txBox="1"/>
          <p:nvPr/>
        </p:nvSpPr>
        <p:spPr>
          <a:xfrm>
            <a:off x="3393451" y="228600"/>
            <a:ext cx="39726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Reviews Trending</a:t>
            </a:r>
            <a:r>
              <a:rPr b="1" lang="en-US" sz="3200">
                <a:solidFill>
                  <a:srgbClr val="30353F"/>
                </a:solidFill>
                <a:latin typeface="Century Gothic"/>
                <a:ea typeface="Century Gothic"/>
                <a:cs typeface="Century Gothic"/>
                <a:sym typeface="Century Gothic"/>
              </a:rPr>
              <a:t> </a:t>
            </a:r>
            <a:endParaRPr/>
          </a:p>
        </p:txBody>
      </p:sp>
      <p:pic>
        <p:nvPicPr>
          <p:cNvPr id="174" name="Google Shape;174;p21"/>
          <p:cNvPicPr preferRelativeResize="0"/>
          <p:nvPr/>
        </p:nvPicPr>
        <p:blipFill>
          <a:blip r:embed="rId3">
            <a:alphaModFix/>
          </a:blip>
          <a:stretch>
            <a:fillRect/>
          </a:stretch>
        </p:blipFill>
        <p:spPr>
          <a:xfrm>
            <a:off x="9566500" y="0"/>
            <a:ext cx="2596275" cy="1314701"/>
          </a:xfrm>
          <a:prstGeom prst="rect">
            <a:avLst/>
          </a:prstGeom>
          <a:noFill/>
          <a:ln>
            <a:noFill/>
          </a:ln>
        </p:spPr>
      </p:pic>
      <p:pic>
        <p:nvPicPr>
          <p:cNvPr id="175" name="Google Shape;175;p21"/>
          <p:cNvPicPr preferRelativeResize="0"/>
          <p:nvPr/>
        </p:nvPicPr>
        <p:blipFill>
          <a:blip r:embed="rId4">
            <a:alphaModFix/>
          </a:blip>
          <a:stretch>
            <a:fillRect/>
          </a:stretch>
        </p:blipFill>
        <p:spPr>
          <a:xfrm>
            <a:off x="1081775" y="1363750"/>
            <a:ext cx="10607749" cy="5494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2"/>
          <p:cNvSpPr txBox="1"/>
          <p:nvPr/>
        </p:nvSpPr>
        <p:spPr>
          <a:xfrm>
            <a:off x="3012925" y="168475"/>
            <a:ext cx="56790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200">
                <a:solidFill>
                  <a:srgbClr val="30353F"/>
                </a:solidFill>
                <a:latin typeface="Century Gothic"/>
                <a:ea typeface="Century Gothic"/>
                <a:cs typeface="Century Gothic"/>
                <a:sym typeface="Century Gothic"/>
              </a:rPr>
              <a:t>Positive </a:t>
            </a:r>
            <a:r>
              <a:rPr b="1" lang="en-US" sz="3200">
                <a:solidFill>
                  <a:srgbClr val="30353F"/>
                </a:solidFill>
                <a:latin typeface="Century Gothic"/>
                <a:ea typeface="Century Gothic"/>
                <a:cs typeface="Century Gothic"/>
                <a:sym typeface="Century Gothic"/>
              </a:rPr>
              <a:t>Reviews Trending</a:t>
            </a:r>
            <a:r>
              <a:rPr b="1" lang="en-US" sz="3200">
                <a:solidFill>
                  <a:srgbClr val="30353F"/>
                </a:solidFill>
                <a:latin typeface="Century Gothic"/>
                <a:ea typeface="Century Gothic"/>
                <a:cs typeface="Century Gothic"/>
                <a:sym typeface="Century Gothic"/>
              </a:rPr>
              <a:t> </a:t>
            </a:r>
            <a:endParaRPr/>
          </a:p>
        </p:txBody>
      </p:sp>
      <p:pic>
        <p:nvPicPr>
          <p:cNvPr id="182" name="Google Shape;182;p22"/>
          <p:cNvPicPr preferRelativeResize="0"/>
          <p:nvPr/>
        </p:nvPicPr>
        <p:blipFill>
          <a:blip r:embed="rId3">
            <a:alphaModFix/>
          </a:blip>
          <a:stretch>
            <a:fillRect/>
          </a:stretch>
        </p:blipFill>
        <p:spPr>
          <a:xfrm>
            <a:off x="9566500" y="0"/>
            <a:ext cx="2596275" cy="1491301"/>
          </a:xfrm>
          <a:prstGeom prst="rect">
            <a:avLst/>
          </a:prstGeom>
          <a:noFill/>
          <a:ln>
            <a:noFill/>
          </a:ln>
        </p:spPr>
      </p:pic>
      <p:pic>
        <p:nvPicPr>
          <p:cNvPr id="183" name="Google Shape;183;p22"/>
          <p:cNvPicPr preferRelativeResize="0"/>
          <p:nvPr/>
        </p:nvPicPr>
        <p:blipFill>
          <a:blip r:embed="rId4">
            <a:alphaModFix/>
          </a:blip>
          <a:stretch>
            <a:fillRect/>
          </a:stretch>
        </p:blipFill>
        <p:spPr>
          <a:xfrm>
            <a:off x="929200" y="1541326"/>
            <a:ext cx="10742652" cy="5247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